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Default Extension="doc" ContentType="application/msword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15" r:id="rId2"/>
    <p:sldId id="319" r:id="rId3"/>
    <p:sldId id="316" r:id="rId4"/>
    <p:sldId id="320" r:id="rId5"/>
    <p:sldId id="288" r:id="rId6"/>
    <p:sldId id="318" r:id="rId7"/>
    <p:sldId id="284" r:id="rId8"/>
    <p:sldId id="298" r:id="rId9"/>
    <p:sldId id="299" r:id="rId10"/>
    <p:sldId id="301" r:id="rId11"/>
    <p:sldId id="302" r:id="rId12"/>
    <p:sldId id="305" r:id="rId13"/>
    <p:sldId id="311" r:id="rId14"/>
    <p:sldId id="310" r:id="rId15"/>
    <p:sldId id="308" r:id="rId16"/>
    <p:sldId id="312" r:id="rId17"/>
    <p:sldId id="309" r:id="rId18"/>
    <p:sldId id="291" r:id="rId19"/>
    <p:sldId id="292" r:id="rId20"/>
    <p:sldId id="293" r:id="rId21"/>
    <p:sldId id="294" r:id="rId22"/>
    <p:sldId id="295" r:id="rId23"/>
    <p:sldId id="296" r:id="rId24"/>
    <p:sldId id="317" r:id="rId25"/>
    <p:sldId id="26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  <a:srgbClr val="99FF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60" autoAdjust="0"/>
    <p:restoredTop sz="94660"/>
  </p:normalViewPr>
  <p:slideViewPr>
    <p:cSldViewPr>
      <p:cViewPr>
        <p:scale>
          <a:sx n="57" d="100"/>
          <a:sy n="57" d="100"/>
        </p:scale>
        <p:origin x="-1734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e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Word_97_-_2003_Document1.doc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itchFamily="34" charset="0"/>
              </a:rPr>
              <a:t> 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0" y="5486400"/>
            <a:ext cx="9144000" cy="1371600"/>
          </a:xfrm>
          <a:gradFill flip="none" rotWithShape="1">
            <a:gsLst>
              <a:gs pos="0">
                <a:srgbClr val="92D050"/>
              </a:gs>
              <a:gs pos="100000">
                <a:srgbClr val="F0EBD5"/>
              </a:gs>
              <a:gs pos="100000">
                <a:srgbClr val="D1C39F"/>
              </a:gs>
            </a:gsLst>
            <a:lin ang="5400000" scaled="0"/>
            <a:tileRect/>
          </a:gradFill>
          <a:ln>
            <a:noFill/>
          </a:ln>
        </p:spPr>
        <p:txBody>
          <a:bodyPr>
            <a:normAutofit lnSpcReduction="10000"/>
          </a:bodyPr>
          <a:lstStyle/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rial Narrow" pitchFamily="34" charset="0"/>
              </a:rPr>
              <a:t>Plot # 8,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Arial Narrow" pitchFamily="34" charset="0"/>
              </a:rPr>
              <a:t>Lepakshi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rial Narrow" pitchFamily="34" charset="0"/>
              </a:rPr>
              <a:t> colony, West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Arial Narrow" pitchFamily="34" charset="0"/>
              </a:rPr>
              <a:t>Marredpally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rial Narrow" pitchFamily="34" charset="0"/>
              </a:rPr>
              <a:t>, 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  <a:latin typeface="Arial Narrow" pitchFamily="34" charset="0"/>
              </a:rPr>
              <a:t>Secunderabad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rial Narrow" pitchFamily="34" charset="0"/>
              </a:rPr>
              <a:t> -500026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rial Narrow" pitchFamily="34" charset="0"/>
            </a:endParaRPr>
          </a:p>
          <a:p>
            <a:pPr algn="ctr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rial Narrow" pitchFamily="34" charset="0"/>
              </a:rPr>
              <a:t>Tel: 040-27807145 / 040-65198519, Mob: +91-9951951144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rial Narrow" pitchFamily="34" charset="0"/>
            </a:endParaRPr>
          </a:p>
          <a:p>
            <a:pPr algn="ctr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rial Narrow" pitchFamily="34" charset="0"/>
              </a:rPr>
              <a:t>E-mail: projects@greentekindia.co.in,  www.greentekindia.co.in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rial Narrow" pitchFamily="34" charset="0"/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14" y="4003356"/>
            <a:ext cx="9144000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Arial Rounded MT Bold" pitchFamily="34" charset="0"/>
                <a:cs typeface="Times New Roman" pitchFamily="18" charset="0"/>
              </a:rPr>
              <a:t>INDIA Pvt. Ltd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5250" y="914400"/>
            <a:ext cx="3036950" cy="1015663"/>
          </a:xfrm>
          <a:prstGeom prst="rect">
            <a:avLst/>
          </a:prstGeom>
          <a:gradFill>
            <a:gsLst>
              <a:gs pos="0">
                <a:srgbClr val="FFFF0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effectLst>
            <a:glow rad="228600">
              <a:srgbClr val="FFFF00">
                <a:alpha val="40000"/>
              </a:srgbClr>
            </a:glow>
            <a:softEdge rad="4953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Arial Rounded MT Bold" pitchFamily="34" charset="0"/>
                <a:cs typeface="Times New Roman" pitchFamily="18" charset="0"/>
              </a:rPr>
              <a:t>WELCOME</a:t>
            </a:r>
          </a:p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 Rounded MT Bold" pitchFamily="34" charset="0"/>
                <a:cs typeface="Times New Roman" pitchFamily="18" charset="0"/>
              </a:rPr>
              <a:t>TO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 Rounded MT Bold" pitchFamily="34" charset="0"/>
              <a:cs typeface="Times New Roman" pitchFamily="18" charset="0"/>
            </a:endParaRPr>
          </a:p>
        </p:txBody>
      </p:sp>
      <p:pic>
        <p:nvPicPr>
          <p:cNvPr id="8" name="Picture 7" descr="24''X12'' VNL copy (2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5250" y="2590800"/>
            <a:ext cx="3036950" cy="12525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0" y="4800600"/>
            <a:ext cx="914400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 Rounded MT Bold" pitchFamily="34" charset="0"/>
                <a:cs typeface="Times New Roman" pitchFamily="18" charset="0"/>
              </a:rPr>
              <a:t>(PROJECTS DIVISION)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 Rounded MT Bold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224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65532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 KW – DESHAW INDIA – GRID TIED - NETMETERING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DE-SHAW\IMG_20140716_1502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764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DE-SHAW\IMG_20140620_1222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52400" y="0"/>
            <a:ext cx="6553200" cy="11430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28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 KW – DESHAW INDIA – GRID TIED - NETMETERING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7770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CAL PUBLIC SCHOOL – GRID TIED - NETMETERING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E:\Micromax\pics-15102014\IMG_20140828_1735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392136"/>
            <a:ext cx="9144000" cy="549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0403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FHD GROUP – NAVIRA PROJECT HYDERABAD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C:\Users\NVVPRASAD\Pictures\2014-01-24 mob-spice\mob-spice 58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088598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124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305" y="0"/>
            <a:ext cx="6581295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COMMISSIONER OF INDUSTRIES TSIIC – HYDERABAD.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24305" y="1330431"/>
            <a:ext cx="4231670" cy="263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004048" y="1422928"/>
            <a:ext cx="3960440" cy="246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004048" y="4131380"/>
            <a:ext cx="3960440" cy="246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24305" y="4114800"/>
            <a:ext cx="4231670" cy="26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24''X12'' VNL copy (2)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1956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MAHATHMA GANDHI UNIVERSITY, NALGONDA.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71600"/>
            <a:ext cx="9144000" cy="5486400"/>
          </a:xfrm>
          <a:gradFill>
            <a:gsLst>
              <a:gs pos="0">
                <a:srgbClr val="92D050">
                  <a:lumMod val="0"/>
                  <a:lumOff val="100000"/>
                </a:srgbClr>
              </a:gs>
              <a:gs pos="100000">
                <a:srgbClr val="99FF99">
                  <a:shade val="67500"/>
                  <a:satMod val="115000"/>
                </a:srgbClr>
              </a:gs>
              <a:gs pos="100000">
                <a:srgbClr val="99FF99">
                  <a:shade val="100000"/>
                  <a:satMod val="115000"/>
                </a:srgbClr>
              </a:gs>
            </a:gsLst>
            <a:lin ang="13500000" scaled="1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2" indent="0" algn="just"/>
            <a:endParaRPr lang="en-US" i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2" name="Picture 11" descr="D:\Executed projects-pics\MGU\Tad-2 145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8710"/>
            <a:ext cx="4212468" cy="2739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D:\Executed projects-pics\MGU\Tad-2 1438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2468" y="1298710"/>
            <a:ext cx="4824028" cy="266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D:\Executed projects-pics\MGU\Tad-2 1445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3962400"/>
            <a:ext cx="9001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24''X12'' VNL copy (2)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05381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0104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WATER HEALTH – Dr. WATER – MINERAL WATER PLANT - HYDERABAD</a:t>
            </a:r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C:\Users\Abc\Pictures\2013-02-25 Samsung-tab-pics\Samsung-tab-pics 203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80414"/>
            <a:ext cx="9088598" cy="5577586"/>
          </a:xfrm>
          <a:prstGeom prst="rect">
            <a:avLst/>
          </a:prstGeom>
          <a:noFill/>
        </p:spPr>
      </p:pic>
      <p:pic>
        <p:nvPicPr>
          <p:cNvPr id="6" name="Picture 5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7235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5X2 KW – KPRIT – 5 </a:t>
            </a:r>
            <a:r>
              <a:rPr lang="en-US" sz="28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Hp</a:t>
            </a:r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MOTORS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D:\Executed projects-pics\KPRIT\mob-spice 75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58" y="1432132"/>
            <a:ext cx="4550842" cy="2225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D:\Executed projects-pics\KPRIT\mob-spice 738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8300" y="1432132"/>
            <a:ext cx="4565700" cy="2225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D:\Executed projects-pics\KPRIT\mob-spice 748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158" y="3733800"/>
            <a:ext cx="455084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D:\Executed projects-pics\KPRIT\mob-spice 766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8300" y="3733800"/>
            <a:ext cx="45657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24''X12'' VNL copy (2)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62665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SOLAR PV MODULES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71600"/>
            <a:ext cx="9144000" cy="5486400"/>
          </a:xfrm>
          <a:gradFill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endParaRPr lang="en-US" sz="26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029200" cy="4525963"/>
          </a:xfrm>
          <a:gradFill flip="none" rotWithShape="1"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sz="2500" b="1" dirty="0" smtClean="0">
                <a:solidFill>
                  <a:srgbClr val="000000"/>
                </a:solidFill>
              </a:rPr>
              <a:t>GREENTEK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Warranty – 25 years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Module efficiency ~17%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Pmax - &gt;300Wp(DC)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Poly / Mono - crystalline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Class A type modules</a:t>
            </a:r>
          </a:p>
          <a:p>
            <a:pPr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These modules were used in all our projects.</a:t>
            </a:r>
            <a:endParaRPr lang="en-US" sz="2500" dirty="0">
              <a:solidFill>
                <a:srgbClr val="000000"/>
              </a:solidFill>
            </a:endParaRPr>
          </a:p>
        </p:txBody>
      </p:sp>
      <p:pic>
        <p:nvPicPr>
          <p:cNvPr id="9" name="Picture 8" descr="24''X12'' VNL copy (2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://i00.i.aliimg.com/photo/v1/110506312/Solar_PV_Panel_100Wp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981200"/>
            <a:ext cx="25908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6294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QUALITY &amp; CERTIFICATION’S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71600"/>
            <a:ext cx="9144000" cy="5486400"/>
          </a:xfrm>
          <a:gradFill>
            <a:gsLst>
              <a:gs pos="0">
                <a:srgbClr val="92D050">
                  <a:lumMod val="0"/>
                  <a:lumOff val="100000"/>
                </a:srgbClr>
              </a:gs>
              <a:gs pos="100000">
                <a:srgbClr val="99FF99">
                  <a:shade val="67500"/>
                  <a:satMod val="115000"/>
                </a:srgbClr>
              </a:gs>
              <a:gs pos="100000">
                <a:srgbClr val="99FF99">
                  <a:shade val="100000"/>
                  <a:satMod val="115000"/>
                </a:srgbClr>
              </a:gs>
            </a:gsLst>
            <a:lin ang="13500000" scaled="1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endParaRPr lang="en-US" sz="26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3" descr="Panel Certification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  <p:pic>
        <p:nvPicPr>
          <p:cNvPr id="8" name="Picture 7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83127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010400" cy="938213"/>
          </a:xfrm>
        </p:spPr>
        <p:txBody>
          <a:bodyPr>
            <a:noAutofit/>
          </a:bodyPr>
          <a:lstStyle/>
          <a:p>
            <a:pPr algn="ctr"/>
            <a:r>
              <a:rPr lang="en-US" sz="2700" dirty="0" smtClean="0">
                <a:solidFill>
                  <a:schemeClr val="accent3">
                    <a:lumMod val="50000"/>
                  </a:schemeClr>
                </a:solidFill>
              </a:rPr>
              <a:t>   </a:t>
            </a:r>
            <a:r>
              <a:rPr lang="en-US" sz="2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ABOUT GREENTEK INDIA Pvt. Ltd.</a:t>
            </a:r>
            <a:endParaRPr lang="en-US" sz="27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24''X12'' VNL copy (2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904876"/>
            <a:ext cx="9144000" cy="595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026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SOLAR INVERTER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71600"/>
            <a:ext cx="9144000" cy="5486400"/>
          </a:xfrm>
          <a:gradFill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endParaRPr lang="en-US" sz="26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029200" cy="4525963"/>
          </a:xfrm>
          <a:gradFill flip="none" rotWithShape="1"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/>
          </a:gradFill>
        </p:spPr>
        <p:txBody>
          <a:bodyPr>
            <a:normAutofit/>
          </a:bodyPr>
          <a:lstStyle/>
          <a:p>
            <a:r>
              <a:rPr lang="en-US" sz="2500" dirty="0">
                <a:solidFill>
                  <a:srgbClr val="000000"/>
                </a:solidFill>
              </a:rPr>
              <a:t>Delta</a:t>
            </a:r>
          </a:p>
          <a:p>
            <a:r>
              <a:rPr lang="en-US" sz="2500" dirty="0">
                <a:solidFill>
                  <a:srgbClr val="000000"/>
                </a:solidFill>
              </a:rPr>
              <a:t>String type inverter </a:t>
            </a:r>
          </a:p>
          <a:p>
            <a:r>
              <a:rPr lang="en-US" sz="2500" dirty="0">
                <a:solidFill>
                  <a:srgbClr val="000000"/>
                </a:solidFill>
              </a:rPr>
              <a:t>Double tracking MPPT’s</a:t>
            </a:r>
          </a:p>
          <a:p>
            <a:r>
              <a:rPr lang="en-US" sz="2500" dirty="0">
                <a:solidFill>
                  <a:srgbClr val="000000"/>
                </a:solidFill>
              </a:rPr>
              <a:t>Transformer less</a:t>
            </a:r>
          </a:p>
          <a:p>
            <a:r>
              <a:rPr lang="en-US" sz="2500" dirty="0">
                <a:solidFill>
                  <a:srgbClr val="000000"/>
                </a:solidFill>
              </a:rPr>
              <a:t>5 years warranty </a:t>
            </a:r>
          </a:p>
          <a:p>
            <a:r>
              <a:rPr lang="en-US" sz="2500" dirty="0">
                <a:solidFill>
                  <a:srgbClr val="000000"/>
                </a:solidFill>
              </a:rPr>
              <a:t>Efficiency ~ 99%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sz="2500" dirty="0">
              <a:solidFill>
                <a:srgbClr val="000000"/>
              </a:solidFill>
            </a:endParaRPr>
          </a:p>
        </p:txBody>
      </p:sp>
      <p:pic>
        <p:nvPicPr>
          <p:cNvPr id="9" name="Picture 2" descr="C:\Users\home\Desktop\41872108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1619451"/>
            <a:ext cx="3276600" cy="4552749"/>
          </a:xfrm>
          <a:prstGeom prst="rect">
            <a:avLst/>
          </a:prstGeom>
          <a:noFill/>
        </p:spPr>
      </p:pic>
      <p:pic>
        <p:nvPicPr>
          <p:cNvPr id="8" name="Picture 7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591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QUALITY &amp; CERTIFICATIONS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71600"/>
            <a:ext cx="9144000" cy="5486400"/>
          </a:xfrm>
          <a:gradFill>
            <a:gsLst>
              <a:gs pos="0">
                <a:srgbClr val="92D050">
                  <a:lumMod val="0"/>
                  <a:lumOff val="100000"/>
                </a:srgbClr>
              </a:gs>
              <a:gs pos="100000">
                <a:srgbClr val="99FF99">
                  <a:shade val="67500"/>
                  <a:satMod val="115000"/>
                </a:srgbClr>
              </a:gs>
              <a:gs pos="100000">
                <a:srgbClr val="99FF99">
                  <a:shade val="100000"/>
                  <a:satMod val="115000"/>
                </a:srgbClr>
              </a:gs>
            </a:gsLst>
            <a:lin ang="13500000" scaled="1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endParaRPr lang="en-US" sz="26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8" name="Content Placeholder 3" descr="Certificat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9088598" cy="5486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6025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CABLE’S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71600"/>
            <a:ext cx="9144000" cy="5486400"/>
          </a:xfrm>
          <a:gradFill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endParaRPr lang="en-US" sz="26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029200" cy="4525963"/>
          </a:xfrm>
          <a:gradFill flip="none" rotWithShape="1">
            <a:gsLst>
              <a:gs pos="0">
                <a:srgbClr val="99FF99">
                  <a:shade val="30000"/>
                  <a:satMod val="115000"/>
                </a:srgbClr>
              </a:gs>
              <a:gs pos="50000">
                <a:srgbClr val="99FF99">
                  <a:shade val="67500"/>
                  <a:satMod val="115000"/>
                </a:srgbClr>
              </a:gs>
              <a:gs pos="100000">
                <a:srgbClr val="99FF99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txBody>
          <a:bodyPr>
            <a:normAutofit/>
          </a:bodyPr>
          <a:lstStyle/>
          <a:p>
            <a:endParaRPr lang="en-US" sz="2500" dirty="0"/>
          </a:p>
          <a:p>
            <a:endParaRPr lang="en-US" sz="2500" dirty="0"/>
          </a:p>
          <a:p>
            <a:endParaRPr lang="en-US" dirty="0"/>
          </a:p>
          <a:p>
            <a:endParaRPr lang="en-US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257800" cy="4525963"/>
          </a:xfrm>
          <a:gradFill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endParaRPr lang="en-US" sz="2500" dirty="0" smtClean="0">
              <a:solidFill>
                <a:srgbClr val="000000"/>
              </a:solidFill>
            </a:endParaRPr>
          </a:p>
          <a:p>
            <a:r>
              <a:rPr lang="en-US" sz="2500" dirty="0" err="1" smtClean="0">
                <a:solidFill>
                  <a:srgbClr val="000000"/>
                </a:solidFill>
              </a:rPr>
              <a:t>Polycab</a:t>
            </a:r>
            <a:endParaRPr lang="en-US" sz="2500" dirty="0" smtClean="0">
              <a:solidFill>
                <a:srgbClr val="000000"/>
              </a:solidFill>
            </a:endParaRPr>
          </a:p>
          <a:p>
            <a:r>
              <a:rPr lang="en-US" sz="2500" dirty="0" smtClean="0">
                <a:solidFill>
                  <a:srgbClr val="000000"/>
                </a:solidFill>
              </a:rPr>
              <a:t>UV Resistant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Type 1 cable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ISO 9001:2008 and 14001:2004 certified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Flame Retardant Low Smoke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High temperature resistant </a:t>
            </a:r>
          </a:p>
          <a:p>
            <a:pPr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	(Up to 120</a:t>
            </a:r>
            <a:r>
              <a:rPr lang="en-US" sz="2500" baseline="30000" dirty="0" smtClean="0">
                <a:solidFill>
                  <a:srgbClr val="000000"/>
                </a:solidFill>
              </a:rPr>
              <a:t>0</a:t>
            </a:r>
            <a:r>
              <a:rPr lang="en-US" sz="2500" dirty="0" smtClean="0">
                <a:solidFill>
                  <a:srgbClr val="000000"/>
                </a:solidFill>
              </a:rPr>
              <a:t>C)</a:t>
            </a:r>
          </a:p>
          <a:p>
            <a:pPr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n-US" sz="2500" dirty="0" smtClean="0">
              <a:solidFill>
                <a:srgbClr val="000000"/>
              </a:solidFill>
            </a:endParaRPr>
          </a:p>
        </p:txBody>
      </p:sp>
      <p:pic>
        <p:nvPicPr>
          <p:cNvPr id="10" name="Picture 2" descr="C:\Users\home\Desktop\Polycab-HT-Cable-Upto-132K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752600"/>
            <a:ext cx="3657600" cy="4191000"/>
          </a:xfrm>
          <a:prstGeom prst="rect">
            <a:avLst/>
          </a:prstGeom>
          <a:noFill/>
        </p:spPr>
      </p:pic>
      <p:pic>
        <p:nvPicPr>
          <p:cNvPr id="11" name="Picture 2" descr="C:\Users\home\Desktop\image_79_bi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828800"/>
            <a:ext cx="1752600" cy="4191000"/>
          </a:xfrm>
          <a:prstGeom prst="rect">
            <a:avLst/>
          </a:prstGeom>
          <a:noFill/>
        </p:spPr>
      </p:pic>
      <p:pic>
        <p:nvPicPr>
          <p:cNvPr id="9" name="Picture 8" descr="24''X12'' VNL copy (2)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6788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 MOUNTING STRUCTURES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71600"/>
            <a:ext cx="9144000" cy="5486400"/>
          </a:xfrm>
          <a:gradFill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endParaRPr lang="en-US" sz="26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029200" cy="4525963"/>
          </a:xfrm>
          <a:gradFill flip="none" rotWithShape="1">
            <a:gsLst>
              <a:gs pos="0">
                <a:srgbClr val="99FF99">
                  <a:shade val="30000"/>
                  <a:satMod val="115000"/>
                </a:srgbClr>
              </a:gs>
              <a:gs pos="50000">
                <a:srgbClr val="99FF99">
                  <a:shade val="67500"/>
                  <a:satMod val="115000"/>
                </a:srgbClr>
              </a:gs>
              <a:gs pos="100000">
                <a:srgbClr val="99FF99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txBody>
          <a:bodyPr>
            <a:normAutofit/>
          </a:bodyPr>
          <a:lstStyle/>
          <a:p>
            <a:endParaRPr lang="en-US" sz="2500" dirty="0"/>
          </a:p>
          <a:p>
            <a:endParaRPr lang="en-US" sz="2500" dirty="0"/>
          </a:p>
          <a:p>
            <a:endParaRPr lang="en-US" dirty="0"/>
          </a:p>
          <a:p>
            <a:endParaRPr lang="en-US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257800" cy="4525963"/>
          </a:xfrm>
          <a:gradFill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endParaRPr lang="en-US" sz="2500" dirty="0" smtClean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Galvanized iron (120 GSM)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Yield strength 245 </a:t>
            </a:r>
            <a:r>
              <a:rPr lang="en-US" sz="2000" dirty="0" err="1">
                <a:solidFill>
                  <a:srgbClr val="000000"/>
                </a:solidFill>
              </a:rPr>
              <a:t>M</a:t>
            </a:r>
            <a:r>
              <a:rPr lang="en-US" sz="1800" dirty="0" err="1">
                <a:solidFill>
                  <a:srgbClr val="000000"/>
                </a:solidFill>
              </a:rPr>
              <a:t>pa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Designed to withstand upto160Km/</a:t>
            </a:r>
            <a:r>
              <a:rPr lang="en-US" sz="2000" dirty="0" err="1">
                <a:solidFill>
                  <a:srgbClr val="000000"/>
                </a:solidFill>
              </a:rPr>
              <a:t>hr</a:t>
            </a:r>
            <a:r>
              <a:rPr lang="en-US" sz="2000" dirty="0">
                <a:solidFill>
                  <a:srgbClr val="000000"/>
                </a:solidFill>
              </a:rPr>
              <a:t> wind speed.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Corrosion resistance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Fasteners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Stainless steel bolts for module &amp;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Zinc plated Mild Steel bolts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	 for structure</a:t>
            </a:r>
          </a:p>
          <a:p>
            <a:pPr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n-US" sz="2500" dirty="0" smtClean="0">
              <a:solidFill>
                <a:srgbClr val="000000"/>
              </a:solidFill>
            </a:endParaRPr>
          </a:p>
        </p:txBody>
      </p:sp>
      <p:pic>
        <p:nvPicPr>
          <p:cNvPr id="9" name="Picture 3" descr="C:\Users\home\Desktop\201512080313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447800"/>
            <a:ext cx="3505200" cy="2590800"/>
          </a:xfrm>
          <a:prstGeom prst="rect">
            <a:avLst/>
          </a:prstGeom>
          <a:noFill/>
        </p:spPr>
      </p:pic>
      <p:pic>
        <p:nvPicPr>
          <p:cNvPr id="12" name="Picture 4" descr="http://www.in.all.biz/img/in/catalog/378676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3550" y="4248150"/>
            <a:ext cx="1771650" cy="1771650"/>
          </a:xfrm>
          <a:prstGeom prst="rect">
            <a:avLst/>
          </a:prstGeom>
          <a:noFill/>
        </p:spPr>
      </p:pic>
      <p:pic>
        <p:nvPicPr>
          <p:cNvPr id="13" name="Picture 2" descr="http://steelsuppliesmelbourne.net/wp-content/uploads/2014/08/lipped_channel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4305300"/>
            <a:ext cx="1828800" cy="17145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562600" y="60198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SS BOLTS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4200" y="60198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LIPPED C CHANNEL</a:t>
            </a:r>
            <a:endParaRPr lang="en-US" sz="1600" b="1" dirty="0">
              <a:solidFill>
                <a:srgbClr val="000000"/>
              </a:solidFill>
            </a:endParaRPr>
          </a:p>
        </p:txBody>
      </p:sp>
      <p:pic>
        <p:nvPicPr>
          <p:cNvPr id="14" name="Picture 13" descr="24''X12'' VNL copy (2)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16737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PROJECTS IN PROGRESS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71600"/>
            <a:ext cx="9144000" cy="5486400"/>
          </a:xfrm>
          <a:gradFill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endParaRPr lang="en-US" sz="26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029200" cy="4525963"/>
          </a:xfrm>
          <a:gradFill flip="none" rotWithShape="1">
            <a:gsLst>
              <a:gs pos="0">
                <a:srgbClr val="99FF99">
                  <a:shade val="30000"/>
                  <a:satMod val="115000"/>
                </a:srgbClr>
              </a:gs>
              <a:gs pos="50000">
                <a:srgbClr val="99FF99">
                  <a:shade val="67500"/>
                  <a:satMod val="115000"/>
                </a:srgbClr>
              </a:gs>
              <a:gs pos="100000">
                <a:srgbClr val="99FF99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txBody>
          <a:bodyPr>
            <a:normAutofit/>
          </a:bodyPr>
          <a:lstStyle/>
          <a:p>
            <a:endParaRPr lang="en-US" sz="2500" dirty="0"/>
          </a:p>
          <a:p>
            <a:endParaRPr lang="en-US" sz="2500" dirty="0"/>
          </a:p>
          <a:p>
            <a:endParaRPr lang="en-US" dirty="0"/>
          </a:p>
          <a:p>
            <a:endParaRPr lang="en-US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  <a:gradFill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endParaRPr lang="en-US" sz="250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500" b="1" dirty="0" smtClean="0">
                <a:solidFill>
                  <a:srgbClr val="000000"/>
                </a:solidFill>
              </a:rPr>
              <a:t>30 MW for </a:t>
            </a:r>
            <a:r>
              <a:rPr lang="en-US" sz="2500" b="1" dirty="0" err="1" smtClean="0">
                <a:solidFill>
                  <a:srgbClr val="000000"/>
                </a:solidFill>
              </a:rPr>
              <a:t>Aurobindo</a:t>
            </a:r>
            <a:r>
              <a:rPr lang="en-US" sz="2500" b="1" dirty="0" smtClean="0">
                <a:solidFill>
                  <a:srgbClr val="000000"/>
                </a:solidFill>
              </a:rPr>
              <a:t> </a:t>
            </a:r>
            <a:r>
              <a:rPr lang="en-US" sz="2500" b="1" dirty="0" err="1" smtClean="0">
                <a:solidFill>
                  <a:srgbClr val="000000"/>
                </a:solidFill>
              </a:rPr>
              <a:t>Pharma</a:t>
            </a:r>
            <a:r>
              <a:rPr lang="en-US" sz="2500" b="1" dirty="0" smtClean="0">
                <a:solidFill>
                  <a:srgbClr val="000000"/>
                </a:solidFill>
              </a:rPr>
              <a:t>, </a:t>
            </a:r>
            <a:r>
              <a:rPr lang="en-US" sz="2500" b="1" dirty="0" err="1" smtClean="0">
                <a:solidFill>
                  <a:srgbClr val="000000"/>
                </a:solidFill>
              </a:rPr>
              <a:t>Vishakapatanam</a:t>
            </a:r>
            <a:r>
              <a:rPr lang="en-US" sz="2500" b="1" dirty="0" smtClean="0">
                <a:solidFill>
                  <a:srgbClr val="000000"/>
                </a:solidFill>
              </a:rPr>
              <a:t>.</a:t>
            </a:r>
          </a:p>
          <a:p>
            <a:endParaRPr lang="en-US" sz="2500" b="1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500" b="1" dirty="0" smtClean="0">
                <a:solidFill>
                  <a:srgbClr val="000000"/>
                </a:solidFill>
              </a:rPr>
              <a:t>10 MW for </a:t>
            </a:r>
            <a:r>
              <a:rPr lang="en-US" sz="2500" b="1" dirty="0" err="1" smtClean="0">
                <a:solidFill>
                  <a:srgbClr val="000000"/>
                </a:solidFill>
              </a:rPr>
              <a:t>Winsol</a:t>
            </a:r>
            <a:r>
              <a:rPr lang="en-US" sz="2500" b="1" dirty="0" smtClean="0">
                <a:solidFill>
                  <a:srgbClr val="000000"/>
                </a:solidFill>
              </a:rPr>
              <a:t> Green Power Pvt. Ltd.,  </a:t>
            </a:r>
            <a:r>
              <a:rPr lang="en-US" sz="2500" b="1" dirty="0" err="1" smtClean="0">
                <a:solidFill>
                  <a:srgbClr val="000000"/>
                </a:solidFill>
              </a:rPr>
              <a:t>Mahaboobnagar</a:t>
            </a:r>
            <a:r>
              <a:rPr lang="en-US" sz="2500" b="1" dirty="0" smtClean="0">
                <a:solidFill>
                  <a:srgbClr val="000000"/>
                </a:solidFill>
              </a:rPr>
              <a:t>.</a:t>
            </a:r>
          </a:p>
          <a:p>
            <a:endParaRPr lang="en-US" sz="2500" b="1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500" b="1" dirty="0" smtClean="0">
                <a:solidFill>
                  <a:srgbClr val="000000"/>
                </a:solidFill>
              </a:rPr>
              <a:t>2 MW for PSR Prime Towers, Hyderabad.</a:t>
            </a:r>
          </a:p>
          <a:p>
            <a:endParaRPr lang="en-US" sz="2500" b="1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500" b="1" dirty="0" smtClean="0">
                <a:solidFill>
                  <a:srgbClr val="000000"/>
                </a:solidFill>
              </a:rPr>
              <a:t>1 MW for </a:t>
            </a:r>
            <a:r>
              <a:rPr lang="en-US" sz="2500" b="1" dirty="0" err="1" smtClean="0">
                <a:solidFill>
                  <a:srgbClr val="000000"/>
                </a:solidFill>
              </a:rPr>
              <a:t>Heemankshi</a:t>
            </a:r>
            <a:r>
              <a:rPr lang="en-US" sz="2500" b="1" dirty="0" smtClean="0">
                <a:solidFill>
                  <a:srgbClr val="000000"/>
                </a:solidFill>
              </a:rPr>
              <a:t> Bakers Pvt. Ltd., Hyderabad.</a:t>
            </a:r>
          </a:p>
          <a:p>
            <a:pPr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n-US" sz="2500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3" descr="24''X12'' VNL copy (2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53744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and-writes-the-word-thank-you_fyUln5H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19200"/>
            <a:ext cx="9144000" cy="5715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 </a:t>
            </a:r>
            <a:endParaRPr lang="en-US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572000" y="541020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Dr. N.V. </a:t>
            </a:r>
            <a:r>
              <a:rPr lang="en-US" sz="24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Vijayaprasad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M.Sc., M.Phil., </a:t>
            </a:r>
            <a:r>
              <a:rPr lang="en-US" sz="14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Ph.D</a:t>
            </a: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       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GM (PROJECTS – R&amp;D)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010400" cy="938213"/>
          </a:xfrm>
        </p:spPr>
        <p:txBody>
          <a:bodyPr>
            <a:noAutofit/>
          </a:bodyPr>
          <a:lstStyle/>
          <a:p>
            <a:pPr algn="ctr"/>
            <a:r>
              <a:rPr lang="en-US" sz="2700" dirty="0" smtClean="0">
                <a:solidFill>
                  <a:schemeClr val="accent3">
                    <a:lumMod val="50000"/>
                  </a:schemeClr>
                </a:solidFill>
              </a:rPr>
              <a:t>   </a:t>
            </a:r>
            <a:r>
              <a:rPr lang="en-US" sz="2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MNRE – CHANNEL PARTNER</a:t>
            </a:r>
            <a:endParaRPr lang="en-US" sz="27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40945837"/>
              </p:ext>
            </p:extLst>
          </p:nvPr>
        </p:nvGraphicFramePr>
        <p:xfrm>
          <a:off x="-28039" y="932252"/>
          <a:ext cx="9095839" cy="5773348"/>
        </p:xfrm>
        <a:graphic>
          <a:graphicData uri="http://schemas.openxmlformats.org/presentationml/2006/ole">
            <p:oleObj spid="_x0000_s1039" name="Document" r:id="rId4" imgW="9914554" imgH="7061729" progId="Word.Document.8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9058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010400" cy="938213"/>
          </a:xfrm>
        </p:spPr>
        <p:txBody>
          <a:bodyPr>
            <a:noAutofit/>
          </a:bodyPr>
          <a:lstStyle/>
          <a:p>
            <a:pPr algn="ctr"/>
            <a:r>
              <a:rPr lang="en-US" sz="2700" dirty="0" smtClean="0">
                <a:solidFill>
                  <a:schemeClr val="accent3">
                    <a:lumMod val="50000"/>
                  </a:schemeClr>
                </a:solidFill>
              </a:rPr>
              <a:t>   </a:t>
            </a:r>
            <a:r>
              <a:rPr lang="en-US" sz="2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CERTIFICATIONS</a:t>
            </a:r>
            <a:endParaRPr lang="en-US" sz="27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24''X12'' VNL copy (2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C:\Users\vijayaprasadnv\Desktop\GT\Profile\Certifications\nsi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4894" y="4343400"/>
            <a:ext cx="4832906" cy="16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vijayaprasadnv\Desktop\GT\Profile\Certifications\BI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066800"/>
            <a:ext cx="3048000" cy="24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vijayaprasadnv\Desktop\GT\Profile\Certifications\iso-9001-20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2491047" cy="249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vijayaprasadnv\Desktop\GT\Profile\Certifications\mnre-ic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95400"/>
            <a:ext cx="1998691" cy="19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vijayaprasadnv\Desktop\GT\Profile\Certifications\nedcap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63789" y="3581400"/>
            <a:ext cx="331190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8670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6705600" cy="1143000"/>
          </a:xfrm>
        </p:spPr>
        <p:txBody>
          <a:bodyPr>
            <a:noAutofit/>
          </a:bodyPr>
          <a:lstStyle/>
          <a:p>
            <a:r>
              <a:rPr lang="en-US" sz="2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MANUFACTURING FACILITY</a:t>
            </a:r>
            <a:endParaRPr lang="en-US" sz="27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435417"/>
            <a:ext cx="9144000" cy="4431983"/>
          </a:xfrm>
          <a:prstGeom prst="rect">
            <a:avLst/>
          </a:prstGeom>
          <a:gradFill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SOLAR PV MODULES – POLY CRYSTALLINE.</a:t>
            </a:r>
          </a:p>
          <a:p>
            <a:endParaRPr 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SOLAR PV MODULES – MONO CRYSTALLINE.</a:t>
            </a:r>
          </a:p>
          <a:p>
            <a:endParaRPr 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SOLAR WATER HEATERS.</a:t>
            </a:r>
          </a:p>
          <a:p>
            <a:endParaRPr 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SOLAR LED STREET LIGHTS.</a:t>
            </a:r>
          </a:p>
          <a:p>
            <a:endParaRPr 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SOLAR FENCING.</a:t>
            </a:r>
          </a:p>
          <a:p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24''X12'' VNL copy (2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02695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705600" cy="1143000"/>
          </a:xfrm>
        </p:spPr>
        <p:txBody>
          <a:bodyPr>
            <a:noAutofit/>
          </a:bodyPr>
          <a:lstStyle/>
          <a:p>
            <a:r>
              <a:rPr lang="en-US" sz="2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       SERVICES</a:t>
            </a:r>
            <a:endParaRPr lang="en-US" sz="27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66800"/>
            <a:ext cx="9144000" cy="5909310"/>
          </a:xfrm>
          <a:prstGeom prst="rect">
            <a:avLst/>
          </a:prstGeom>
          <a:gradFill>
            <a:gsLst>
              <a:gs pos="0">
                <a:srgbClr val="92D050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Mega watt scale ground mounted grid tied solar PV power plants.</a:t>
            </a:r>
          </a:p>
          <a:p>
            <a:endParaRPr 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Large scale roof top solar PV plants for Hospitals, Hotels, Educational Institutions and other commercial buildings.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Roof top Solar PV plants under net metering / Gross metering policies.</a:t>
            </a:r>
          </a:p>
          <a:p>
            <a:endParaRPr 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Solar </a:t>
            </a:r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Water Heaters and large </a:t>
            </a: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scale Solar Thermal projects.</a:t>
            </a:r>
          </a:p>
          <a:p>
            <a:endParaRPr 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Solar powered LED street lights.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All types of LED lights (Indoor / Outdoor)</a:t>
            </a:r>
          </a:p>
          <a:p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24''X12'' VNL copy (2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74672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62484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MW Solar PV Plant, </a:t>
            </a:r>
            <a:r>
              <a:rPr lang="en-US" sz="28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Kalwakurthy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vijayaprasadnv\Desktop\Fusion\Kalwakurthy-photos\TDP_17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7103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2484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 KW – OMEGA HOSPITAL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D:\08-01-2014-mob\2013-03-12 13.03.4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24''X12'' VNL copy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50263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2484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 KW – OMEGA HOSPITAL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1" descr="C:\Users\Abc\Pictures\2013-05-08 vvv\vvv 0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4612705" cy="2625108"/>
          </a:xfrm>
          <a:prstGeom prst="rect">
            <a:avLst/>
          </a:prstGeom>
          <a:noFill/>
        </p:spPr>
      </p:pic>
      <p:pic>
        <p:nvPicPr>
          <p:cNvPr id="9" name="Picture 2" descr="C:\Users\Abc\Pictures\2013-05-08 vvv\vvv 18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202667"/>
            <a:ext cx="4444590" cy="2531133"/>
          </a:xfrm>
          <a:prstGeom prst="rect">
            <a:avLst/>
          </a:prstGeom>
          <a:noFill/>
        </p:spPr>
      </p:pic>
      <p:pic>
        <p:nvPicPr>
          <p:cNvPr id="10" name="Picture 2" descr="C:\Users\Abc\Pictures\2013-05-08 vvv\vvv 11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733800"/>
            <a:ext cx="4612705" cy="3124200"/>
          </a:xfrm>
          <a:prstGeom prst="rect">
            <a:avLst/>
          </a:prstGeom>
          <a:noFill/>
        </p:spPr>
      </p:pic>
      <p:pic>
        <p:nvPicPr>
          <p:cNvPr id="11" name="Picture 3" descr="C:\Users\Abc\Pictures\2013-05-08 vvv\vvv 16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3763567"/>
            <a:ext cx="4499991" cy="3094434"/>
          </a:xfrm>
          <a:prstGeom prst="rect">
            <a:avLst/>
          </a:prstGeom>
          <a:noFill/>
        </p:spPr>
      </p:pic>
      <p:pic>
        <p:nvPicPr>
          <p:cNvPr id="12" name="Picture 11" descr="24''X12'' VNL copy (2)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2350" y="76200"/>
            <a:ext cx="16954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75704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4894</TotalTime>
  <Words>408</Words>
  <Application>Microsoft Office PowerPoint</Application>
  <PresentationFormat>On-screen Show (4:3)</PresentationFormat>
  <Paragraphs>109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Concourse</vt:lpstr>
      <vt:lpstr>Document</vt:lpstr>
      <vt:lpstr> </vt:lpstr>
      <vt:lpstr>   ABOUT GREENTEK INDIA Pvt. Ltd.</vt:lpstr>
      <vt:lpstr>   MNRE – CHANNEL PARTNER</vt:lpstr>
      <vt:lpstr>   CERTIFICATIONS</vt:lpstr>
      <vt:lpstr>            MANUFACTURING FACILITY</vt:lpstr>
      <vt:lpstr>                      SERVICES</vt:lpstr>
      <vt:lpstr>4 MW Solar PV Plant, Kalwakurthy</vt:lpstr>
      <vt:lpstr>81 KW – OMEGA HOSPITAL</vt:lpstr>
      <vt:lpstr>81 KW – OMEGA HOSPITAL</vt:lpstr>
      <vt:lpstr>75 KW – DESHAW INDIA – GRID TIED - NETMETERING</vt:lpstr>
      <vt:lpstr>Slide 11</vt:lpstr>
      <vt:lpstr>CAL PUBLIC SCHOOL – GRID TIED - NETMETERING</vt:lpstr>
      <vt:lpstr>FHD GROUP – NAVIRA PROJECT HYDERABAD</vt:lpstr>
      <vt:lpstr>COMMISSIONER OF INDUSTRIES TSIIC – HYDERABAD.</vt:lpstr>
      <vt:lpstr>MAHATHMA GANDHI UNIVERSITY, NALGONDA.</vt:lpstr>
      <vt:lpstr>WATER HEALTH – Dr. WATER – MINERAL WATER PLANT - HYDERABAD</vt:lpstr>
      <vt:lpstr>5X2 KW – KPRIT – 5 Hp MOTORS</vt:lpstr>
      <vt:lpstr>SOLAR PV MODULES</vt:lpstr>
      <vt:lpstr>QUALITY &amp; CERTIFICATION’S</vt:lpstr>
      <vt:lpstr>SOLAR INVERTER</vt:lpstr>
      <vt:lpstr>QUALITY &amp; CERTIFICATIONS</vt:lpstr>
      <vt:lpstr>CABLE’S</vt:lpstr>
      <vt:lpstr>MODULE MOUNTING STRUCTURES</vt:lpstr>
      <vt:lpstr>PROJECTS IN PROGRESS</vt:lpstr>
      <vt:lpstr>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home</dc:creator>
  <cp:lastModifiedBy>santhos</cp:lastModifiedBy>
  <cp:revision>307</cp:revision>
  <dcterms:created xsi:type="dcterms:W3CDTF">2006-08-16T00:00:00Z</dcterms:created>
  <dcterms:modified xsi:type="dcterms:W3CDTF">2017-05-16T13:23:28Z</dcterms:modified>
</cp:coreProperties>
</file>